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14" r:id="rId2"/>
    <p:sldId id="2915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63"/>
    <p:restoredTop sz="96327"/>
  </p:normalViewPr>
  <p:slideViewPr>
    <p:cSldViewPr snapToGrid="0">
      <p:cViewPr varScale="1">
        <p:scale>
          <a:sx n="157" d="100"/>
          <a:sy n="157" d="100"/>
        </p:scale>
        <p:origin x="8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6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932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98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875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890" y="0"/>
            <a:ext cx="12207875" cy="685800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-8890" y="1108710"/>
            <a:ext cx="2923540" cy="483235"/>
            <a:chOff x="-14" y="1746"/>
            <a:chExt cx="4604" cy="761"/>
          </a:xfrm>
        </p:grpSpPr>
        <p:sp>
          <p:nvSpPr>
            <p:cNvPr id="8" name="标题 1"/>
            <p:cNvSpPr>
              <a:spLocks noGrp="1"/>
            </p:cNvSpPr>
            <p:nvPr/>
          </p:nvSpPr>
          <p:spPr>
            <a:xfrm>
              <a:off x="1445" y="1746"/>
              <a:ext cx="3145" cy="76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+mj-cs"/>
                </a:defRPr>
              </a:lvl1pPr>
            </a:lstStyle>
            <a:p>
              <a:r>
                <a:rPr lang="zh-CN" altLang="en-US" sz="1800" b="0" dirty="0">
                  <a:solidFill>
                    <a:schemeClr val="bg1"/>
                  </a:solidFill>
                  <a:cs typeface="Arial" panose="020B0604020202020204" pitchFamily="34" charset="0"/>
                  <a:sym typeface="+mn-ea"/>
                </a:rPr>
                <a:t>愿景与使命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14" y="1869"/>
              <a:ext cx="1449" cy="396"/>
              <a:chOff x="-14" y="1869"/>
              <a:chExt cx="1449" cy="396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-14" y="2039"/>
                <a:ext cx="1361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309" y="1869"/>
                <a:ext cx="127" cy="396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/>
          <p:cNvSpPr/>
          <p:nvPr userDrawn="1"/>
        </p:nvSpPr>
        <p:spPr>
          <a:xfrm>
            <a:off x="-8890" y="1713865"/>
            <a:ext cx="12209780" cy="337693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777240" y="1879600"/>
            <a:ext cx="765238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景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聚焦微生态  促进人类健康与环境可持续发展</a:t>
            </a:r>
            <a:b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</a:b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命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优质菌  优质生活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 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价 值 观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诚信  共赢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公司文化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团队文化  工匠精神</a:t>
            </a:r>
            <a:endParaRPr lang="en-US" altLang="zh-CN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经营理念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质量第一  客户第一  奋斗第一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行为准则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品质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服务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  专注</a:t>
            </a:r>
          </a:p>
        </p:txBody>
      </p:sp>
    </p:spTree>
    <p:extLst>
      <p:ext uri="{BB962C8B-B14F-4D97-AF65-F5344CB8AC3E}">
        <p14:creationId xmlns:p14="http://schemas.microsoft.com/office/powerpoint/2010/main" val="37376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52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98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858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安迈康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5" name="矩形 4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1486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安迈康logo-多版本-0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4"/>
          <a:srcRect l="46172"/>
          <a:stretch>
            <a:fillRect/>
          </a:stretch>
        </p:blipFill>
        <p:spPr>
          <a:xfrm>
            <a:off x="9865800" y="215900"/>
            <a:ext cx="2145860" cy="65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02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560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13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635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35574243"/>
              </p:ext>
            </p:extLst>
          </p:nvPr>
        </p:nvGraphicFramePr>
        <p:xfrm>
          <a:off x="223024" y="959556"/>
          <a:ext cx="11697631" cy="5537531"/>
        </p:xfrm>
        <a:graphic>
          <a:graphicData uri="http://schemas.openxmlformats.org/drawingml/2006/table">
            <a:tbl>
              <a:tblPr firstCol="1" bandCol="1"/>
              <a:tblGrid>
                <a:gridCol w="998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17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33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8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41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43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4654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1394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产品分类</a:t>
                      </a: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产品名称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产品特点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临床数量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专利数量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规格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1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功能方向</a:t>
                      </a: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921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WecLac</a:t>
                      </a: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益生菌</a:t>
                      </a: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（核心）</a:t>
                      </a: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宝宝菌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中国母乳来源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rowSpan="16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胃肠健康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缓解便秘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缓解腹泻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IBS、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调节肠道菌群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促进规律排便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预防肠道损伤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蛋白吸收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护胃清幽</a:t>
                      </a:r>
                    </a:p>
                    <a:p>
                      <a:pPr marL="107950" indent="0" algn="l" fontAlgn="ctr">
                        <a:buNone/>
                      </a:pP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代谢健康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体重管理、控制纤体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改善肥胖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调节血糖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改善代谢综合征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糖代谢调节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解酒护肝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减轻酒精性肝损伤、降尿酸</a:t>
                      </a:r>
                    </a:p>
                    <a:p>
                      <a:pPr marL="107950" indent="0" algn="l" fontAlgn="ctr">
                        <a:buNone/>
                      </a:pP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免疫健康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缓解湿疹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成人过敏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儿童过敏、改善病毒性肺炎</a:t>
                      </a:r>
                    </a:p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女性健康</a:t>
                      </a: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卵巢健康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改善妇科疾病、阴道炎症、改善妊娠糖尿病、生殖健康</a:t>
                      </a: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5.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婴童健康</a:t>
                      </a:r>
                      <a:endParaRPr lang="en-US" altLang="zh-CN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刨腹产儿童菌群调节、婴幼儿免疫健康、生长发育</a:t>
                      </a:r>
                    </a:p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情绪健康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助眠舒压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缓解焦虑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ADHD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、缓解帕金森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脑肠轴健康</a:t>
                      </a:r>
                    </a:p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7. 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口腔健康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改善口腔菌群、改善口臭、改善牙龈炎</a:t>
                      </a: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887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女王菌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83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凝结魏茨曼氏菌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耐热菌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289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长双歧杆菌长亚种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BL21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长寿菌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21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嗜黏蛋白阿克曼氏菌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Akk11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瘦子菌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178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WecLac</a:t>
                      </a:r>
                      <a:endParaRPr lang="en-US" altLang="zh-CN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ctr" fontAlgn="ctr"/>
                      <a:r>
                        <a:rPr lang="zh-CN" altLang="en-US" sz="16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益生菌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嗜酸乳杆菌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LA85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免疫菌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泡菜来源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68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副干酪乳酪杆菌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LC86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骨骼菌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老酸奶来源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舒压菌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健康婴儿肠道来源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157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乳酸片球菌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PA53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润肠菌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奶豆腐来源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植物乳植杆菌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Lp05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护胃菌</a:t>
                      </a: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、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泡菜来源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316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卷曲乳杆菌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密护菌，奶酪来源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1000</a:t>
                      </a:r>
                      <a:r>
                        <a:rPr lang="zh-CN" altLang="en-US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罗伊氏粘液乳杆菌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LR08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l" fontAlgn="ctr"/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轻享菌，奶豆腐来源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3000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BLa36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骨力菌，中国母乳来源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30048778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植物乳植杆菌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Lp90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XX</a:t>
                      </a: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菌，自然发酵泡菜汁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4011364354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植物乳植杆菌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Lp18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顺肠菌，农家酸奶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455873097"/>
                  </a:ext>
                </a:extLst>
              </a:tr>
              <a:tr h="332632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6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乳酸片球菌</a:t>
                      </a: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WPC656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屏衡菌，三江源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6000</a:t>
                      </a: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亿</a:t>
                      </a: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4272076053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60057" y="360912"/>
            <a:ext cx="4457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WecLac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菌株介绍</a:t>
            </a:r>
            <a:endParaRPr kumimoji="0" lang="zh-CN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67C8B93-F11F-FF73-0D1D-272B9E1C50D5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03375783"/>
              </p:ext>
            </p:extLst>
          </p:nvPr>
        </p:nvGraphicFramePr>
        <p:xfrm>
          <a:off x="192027" y="866567"/>
          <a:ext cx="11803661" cy="5699149"/>
        </p:xfrm>
        <a:graphic>
          <a:graphicData uri="http://schemas.openxmlformats.org/drawingml/2006/table">
            <a:tbl>
              <a:tblPr firstCol="1" bandCol="1"/>
              <a:tblGrid>
                <a:gridCol w="9087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80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619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28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45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959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7143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87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Product Category</a:t>
                      </a:r>
                      <a:endParaRPr lang="zh-CN" altLang="en-US" sz="11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Strain 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Strain Highlights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Clinical Studies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100" b="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Patents</a:t>
                      </a:r>
                      <a:endParaRPr lang="zh-CN" altLang="en-US" sz="1100" b="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Specification (CFU)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Supported Application Areas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87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WecLac</a:t>
                      </a:r>
                    </a:p>
                    <a:p>
                      <a:pPr algn="ctr" fontAlgn="ctr"/>
                      <a:r>
                        <a:rPr lang="zh-CN" altLang="en-US" sz="11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（</a:t>
                      </a:r>
                      <a:r>
                        <a:rPr lang="en-US" altLang="zh-CN" sz="11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core</a:t>
                      </a:r>
                      <a:r>
                        <a:rPr lang="zh-CN" altLang="en-US" sz="11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）</a:t>
                      </a: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Bifidobacterium animalis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subsp. lactis BLa80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Infant strain, sourced from Chinese human breast milk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rowSpan="16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1. Gastrointestinal Health: Constipation &amp; diarrhea relief, IBS support, gut microbiota modulation, bowel regularity, intestinal protection, protein absorption, gastric &amp; H. pylori support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2. Metabolic Health: Weight management, obesity support, blood glucose regulation, metabolic syndrome support, alcohol metabolism &amp; liver support, uric acid reduction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3. Immune Health: Eczema relief, adult &amp; pediatric allergy support, viral respiratory health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4. Women's Health: Ovarian health, gynecological balance, vaginal health, gestational diabetes support, reproductive health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5. Infant &amp; Child Health: Gut microbiota support for C-section infants, immune development, growth &amp; development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6. Emotional &amp; Cognitive Health: Sleep &amp; stress support, anxiety relief, ADHD support, Parkinson’s-related gut–brain axis support</a:t>
                      </a:r>
                    </a:p>
                    <a:p>
                      <a:pPr marL="107950" indent="0" algn="l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7. Oral Health: Oral microbiota balance, halitosis relief, gingival health support</a:t>
                      </a: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rhamnosus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LRa05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Premium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Weizmannia coagulans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BC99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Heat‑resistant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300B</a:t>
                      </a: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Bifidobacterium longum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subsp. </a:t>
                      </a:r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longum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BL21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Longevity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12+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300B</a:t>
                      </a: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Akkermansia muciniphila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Akk11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Metabolic health strain, sourced from healthy infant gut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5+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845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WecLac</a:t>
                      </a:r>
                      <a:endParaRPr lang="en-US" altLang="zh-CN" sz="11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acidophilus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Immune-support strain, kimchi-derived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300B</a:t>
                      </a: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paracasei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LC86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Bone health strain, traditional yogurt-derived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87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Bifidobacterium breve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BBr60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Stress‑relief strain, healthy infant gut 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Pediococcus acidilactici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PA53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Bowel‑regulating strain, fermented dairy 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Lactiplantibacillus plantarum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Lp05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Gastric‑protective strain, kimchi-derived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1803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Lactobacillus </a:t>
                      </a:r>
                      <a:r>
                        <a:rPr lang="en-US" sz="11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curvatus</a:t>
                      </a:r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LCr86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Intimate care strain, cheese-derived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100B</a:t>
                      </a: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Limosilactobacillus reuteri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LR08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Light wellness strain, fermented dairy 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300B</a:t>
                      </a: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pPr algn="ctr" fontAlgn="ctr"/>
                      <a:endParaRPr lang="en-US" altLang="zh-CN" sz="11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Bifidobacterium animalis 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subsp. lactis BLa36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Bone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trength strain, sourced from Chinese human breast milk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3270319346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pPr algn="ctr" fontAlgn="ctr"/>
                      <a:endParaRPr lang="en-US" altLang="zh-CN" sz="11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+mn-cs"/>
                        </a:rPr>
                        <a:t>Lactiplantibacillus plantarum </a:t>
                      </a: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+mn-cs"/>
                        </a:rPr>
                        <a:t>Lp90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OvaryJoy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strain, sourced from naturally fermented kimchi brine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36077055"/>
                  </a:ext>
                </a:extLst>
              </a:tr>
              <a:tr h="339787">
                <a:tc vMerge="1">
                  <a:txBody>
                    <a:bodyPr/>
                    <a:lstStyle/>
                    <a:p>
                      <a:pPr algn="ctr" fontAlgn="ctr"/>
                      <a:endParaRPr lang="en-US" altLang="zh-CN" sz="11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+mn-cs"/>
                        </a:rPr>
                        <a:t>Lactiplantibacillus plantarum </a:t>
                      </a: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+mn-cs"/>
                        </a:rPr>
                        <a:t>Lp18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GutFlow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strain, sourced from traditional farm-style yogurt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841207715"/>
                  </a:ext>
                </a:extLst>
              </a:tr>
              <a:tr h="311308">
                <a:tc vMerge="1">
                  <a:txBody>
                    <a:bodyPr/>
                    <a:lstStyle/>
                    <a:p>
                      <a:pPr algn="ctr" fontAlgn="ctr"/>
                      <a:endParaRPr lang="en-US" altLang="zh-CN" sz="1100" b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Pediococcus acidilactici 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</a:rPr>
                        <a:t>WPC656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BarrierBalance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strain, inspired by the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Sanjiangyuan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(Three-River-Source) plateau region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indent="0" algn="ctr" fontAlgn="ctr">
                        <a:buNone/>
                      </a:pPr>
                      <a:r>
                        <a:rPr lang="en-US" altLang="zh-CN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3017" marR="13017" marT="13017" marB="0" anchor="ctr"/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600B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  <a:sym typeface="+mn-ea"/>
                      </a:endParaRPr>
                    </a:p>
                  </a:txBody>
                  <a:tcPr marL="13017" marR="13017" marT="13017" marB="0" anchor="ctr"/>
                </a:tc>
                <a:tc vMerge="1">
                  <a:txBody>
                    <a:bodyPr/>
                    <a:lstStyle/>
                    <a:p>
                      <a:pPr marL="107950" indent="0" algn="l" fontAlgn="ctr">
                        <a:buNone/>
                      </a:pPr>
                      <a:endParaRPr lang="zh-CN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13017" marR="13017" marT="13017" marB="0" anchor="ctr"/>
                </a:tc>
                <a:extLst>
                  <a:ext uri="{0D108BD9-81ED-4DB2-BD59-A6C34878D82A}">
                    <a16:rowId xmlns:a16="http://schemas.microsoft.com/office/drawing/2014/main" val="3950651243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3ECA8FAC-F121-8838-1589-F1DBEEBF6F1B}"/>
              </a:ext>
            </a:extLst>
          </p:cNvPr>
          <p:cNvSpPr txBox="1"/>
          <p:nvPr/>
        </p:nvSpPr>
        <p:spPr>
          <a:xfrm>
            <a:off x="460057" y="360912"/>
            <a:ext cx="4457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WecLac Strains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lang="en-US" altLang="zh-CN" sz="22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I</a:t>
            </a:r>
            <a:r>
              <a:rPr kumimoji="0" lang="en-US" altLang="zh-CN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ntroduction</a:t>
            </a:r>
            <a:endParaRPr kumimoji="0" lang="zh-CN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14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7*383"/>
  <p:tag name="TABLE_ENDDRAG_RECT" val="39*100*887*38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7*383"/>
  <p:tag name="TABLE_ENDDRAG_RECT" val="39*100*887*383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863</Words>
  <Application>Microsoft Macintosh PowerPoint</Application>
  <PresentationFormat>宽屏</PresentationFormat>
  <Paragraphs>211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黑体</vt:lpstr>
      <vt:lpstr>Arial</vt:lpstr>
      <vt:lpstr>Calibri</vt:lpstr>
      <vt:lpstr>1_Office 主题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 dong</dc:creator>
  <cp:lastModifiedBy>Flora Dong</cp:lastModifiedBy>
  <cp:revision>5</cp:revision>
  <dcterms:created xsi:type="dcterms:W3CDTF">2026-01-31T14:14:42Z</dcterms:created>
  <dcterms:modified xsi:type="dcterms:W3CDTF">2026-02-03T13:19:12Z</dcterms:modified>
</cp:coreProperties>
</file>

<file path=docProps/thumbnail.jpeg>
</file>